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4" r:id="rId2"/>
    <p:sldId id="385" r:id="rId3"/>
    <p:sldId id="293" r:id="rId4"/>
    <p:sldId id="386" r:id="rId5"/>
    <p:sldId id="387" r:id="rId6"/>
    <p:sldId id="388" r:id="rId7"/>
    <p:sldId id="391" r:id="rId8"/>
    <p:sldId id="392" r:id="rId9"/>
    <p:sldId id="390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89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6716C-22A1-4636-97E0-0460F118BD6A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90FB-2947-4338-80F6-11AE617AD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F85A-6B5D-42E7-9DCE-730467CD9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8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1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6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4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88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6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80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2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774A-3F92-4A03-8601-CF7CA936C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55DA-6A86-404F-AFD2-CFFD6234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A90D-5733-4FEC-9E21-86EDD099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2FC1-071F-4DF6-9CD0-D03BCB26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3802-3A63-412B-8DE9-F164AB7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0C71-F6FE-4394-B3E0-EEA9A051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94A76-AB48-4BBF-AFFF-2C056CC9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A1BB-58CF-4AF6-96F1-9E0DE5E1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DAC7-0C20-4DEE-82CF-5E39EAFE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BA28-F48A-433E-ADAA-CC1863B1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7A87C-A574-4A90-9BC7-FFA9B6A89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CBFA-F82A-49C5-A423-8C3CB789C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5FAD-49C9-48B9-94A2-5FEAB460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16D94-B773-4FDB-B205-5581DAC2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2B10-1A21-478E-9821-7FF87B2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37A1-74C1-4764-BE02-88AC6B4E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5BA-A943-4373-A311-29BA02E6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734D-D66E-4F0D-8B12-01CF5F6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F7B5D-79E1-41A0-9AA8-00E56230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236C-6E05-4B73-ACC7-0823F95D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0CD9-B2DA-4FC3-9B7F-7E9AD9AA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8F4EC-465B-4B35-A538-F39B2337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741F-9AC0-41AB-94C3-C61A621D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9CFA-E597-4EBF-855A-10AE9E5A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C518-F9F6-4724-986F-50363C7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D60E-53A0-422D-8AAE-FFA5B6AC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E6D-6D63-4698-805D-C73F0CEED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3B562-AE39-4060-AD00-684D5644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7080D-7177-4A3C-AC26-8C28AA4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0CE4-7B85-4EC3-9D16-75474365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CBD-D47F-4DC6-A848-A38E581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ED3E-666B-467C-9D41-1FFE7005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5755-2999-4FD1-B53D-AB76F38C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35FA4-CEDD-4BE7-861B-CEB86C20A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CB6AD-6DE8-43A5-A83B-84C629557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8DC6-C615-4A29-B9C4-AC1668F77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E18B-4C51-4168-B181-C61C9087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AC9FC-5A2C-4752-BFA9-99B7E72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14C46-1820-4D4E-BA09-82C95007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1337-3153-4171-BBD4-203A688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77A9A-066C-447B-B6AC-C33CE6B4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B958-D526-4B29-9907-B5BC466F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AACF5-0196-4735-A9DC-C2A4B08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A6C61-0F93-4BCC-95B9-86EB502B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71837-4B6D-4116-9EFF-16EC5A78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8DB6-0DB5-450A-8CA5-5753C2FF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4655-1ECE-477E-B792-59D45B6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23F9-1030-4346-91A2-53794D45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E6F6-3AEB-4D6B-B05F-54AAB2CCB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6465-4AE1-4498-9908-E0D1EDE3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A48F-FF48-4C91-B341-39939EFE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3EC6-9457-49E6-9F6D-03DB307B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4DE-A6DC-4D57-B1EC-DB23BA2C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AA35F-F06F-4259-8753-2D439DC52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A0984-0C38-4A22-86E0-7F74AA91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BEFB3-1CF8-4EF5-9A2B-51E0294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FD5D1-B336-4A6F-8C8A-6D12CDE6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7097-2CD2-46EB-B714-1D9C28CA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6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AAED2-E8F0-4BD2-8CEA-F3C08045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A83F-D809-4B81-9C63-ACF183C3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40C9-4F96-41D8-B78C-EF3B725B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B579-8BAD-405B-B431-9C3701E039A8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6FBA-50E1-42A7-913E-033A335F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4AEA-CCFF-4E29-87DD-2055B6A1F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6364" y="1609040"/>
            <a:ext cx="10575636" cy="120795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Modeling The Temporally Constrained Preemptions of Transient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6363" y="3610033"/>
            <a:ext cx="10575637" cy="211755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Prateek Sharma, JCS Kadupitiya, Vikram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Jadhao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Intelligent Systems Engineering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Luddy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School of Informatics, Computing, and Engineering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Indiana University, Bloomington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02" y="5117606"/>
            <a:ext cx="1546454" cy="15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Constrained Preemptions are Not Memoryless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02459"/>
            <a:ext cx="12191999" cy="185939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Conventional reliability modeling, memoryless exponential failures: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Also used to model EC2 spot preemptions.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MTTF = 1/Failure-rate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Different preemption phases -&gt; Memoryless models not applicable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8839CE2-10DD-4154-89F3-D584CD31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02" y="3061854"/>
            <a:ext cx="4145282" cy="290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Constrained Preemptions are Difficult to model with existing failure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10277"/>
            <a:ext cx="12191999" cy="544613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Can we fit preemptions using other failure distributions?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Weibuill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Generalized form of exponential used to model bathtub failures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Gompertz-Makeham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Popular in actuarial science. Captures early deaths and accelerated aging.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Temporal constraint -&gt; challenging to fit an existing failure model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F1C684-7F4D-4829-9C31-FA49ED16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29" y="2737776"/>
            <a:ext cx="3987340" cy="27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9D91F447-A60F-42D0-AA13-3AA911740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65225"/>
            <a:ext cx="12191999" cy="3589655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Intuition: 2 failure processes.</a:t>
            </a:r>
          </a:p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Classical exponential failures during initial and middle parts</a:t>
            </a:r>
          </a:p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Positive exponential near the deadline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Our model uses four parameters: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Our Model For Temporally constrained preemptions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85CA399-AA71-446A-9216-746E2CADDD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4275454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0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rate of preemptions of initial phase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485CA399-AA71-446A-9216-746E2CADD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4275454"/>
                <a:ext cx="11771083" cy="609715"/>
              </a:xfrm>
              <a:prstGeom prst="rect">
                <a:avLst/>
              </a:prstGeom>
              <a:blipFill>
                <a:blip r:embed="rId4"/>
                <a:stretch>
                  <a:fillRect l="-466" t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B4C58BF-A9D7-4F47-B7BC-7C9F24E3D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4748587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  <m:r>
                      <m:rPr>
                        <m:nor/>
                      </m:rPr>
                      <a:rPr lang="en-US" sz="2000" b="0" i="0" baseline="-25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preemption rate near deadline (final phase)</a:t>
                </a:r>
              </a:p>
              <a:p>
                <a:pPr marL="0" indent="0"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B4C58BF-A9D7-4F47-B7BC-7C9F24E3D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4748587"/>
                <a:ext cx="11771083" cy="609715"/>
              </a:xfrm>
              <a:prstGeom prst="rect">
                <a:avLst/>
              </a:prstGeom>
              <a:blipFill>
                <a:blip r:embed="rId5"/>
                <a:stretch>
                  <a:fillRect l="-466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A78E863-B2B4-4677-B1A3-B505DD3E1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5219699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b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: Activation time of final phase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8A78E863-B2B4-4677-B1A3-B505DD3E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219699"/>
                <a:ext cx="11771083" cy="609715"/>
              </a:xfrm>
              <a:prstGeom prst="rect">
                <a:avLst/>
              </a:prstGeom>
              <a:blipFill>
                <a:blip r:embed="rId6"/>
                <a:stretch>
                  <a:fillRect l="-466" t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27BFE4A-CD15-41E5-B7DE-EFBADB69EE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915" y="5692832"/>
                <a:ext cx="11771083" cy="609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A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 Scaling constant</a:t>
                </a:r>
              </a:p>
              <a:p>
                <a:pPr marL="0" indent="0">
                  <a:buNone/>
                </a:pP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27BFE4A-CD15-41E5-B7DE-EFBADB69E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5" y="5692832"/>
                <a:ext cx="11771083" cy="609715"/>
              </a:xfrm>
              <a:prstGeom prst="rect">
                <a:avLst/>
              </a:prstGeom>
              <a:blipFill>
                <a:blip r:embed="rId7"/>
                <a:stretch>
                  <a:fillRect l="-466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3939ACBD-801E-4253-9FC4-A656FF057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3" name="Picture 1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4D8D600-DD98-4762-ABA8-939560B9B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4" name="Picture 13" descr="A drawing of a person&#10;&#10;Description automatically generated">
            <a:extLst>
              <a:ext uri="{FF2B5EF4-FFF2-40B4-BE49-F238E27FC236}">
                <a16:creationId xmlns:a16="http://schemas.microsoft.com/office/drawing/2014/main" id="{34DA6864-AE31-4056-A2A5-B239AF06E1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94CC756B-7560-44FC-AA4F-BD51EF112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321"/>
            <a:ext cx="5645877" cy="14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Model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27503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Fit using least squares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Able to capture differences between VMs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Figure 2 from earlier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Differentiable everywhere =&gt; preemption density functions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BC97-7E9D-4CAB-B332-16FB9B41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07" y="4481420"/>
            <a:ext cx="7056582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907867"/>
          </a:xfrm>
        </p:spPr>
        <p:txBody>
          <a:bodyPr>
            <a:noAutofit/>
          </a:bodyPr>
          <a:lstStyle/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Bathtub preemptions significantly different from uniform preemptions</a:t>
            </a:r>
          </a:p>
          <a:p>
            <a:pPr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probability of a job depends on the age of the VM and the job length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Takeaway: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Bathtub preemptions beneficial for jobs &gt; 5 hours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Let VM “mature”, then run job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226B0-0536-4CAB-981C-0AF4052B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93" y="2527070"/>
            <a:ext cx="4914525" cy="3419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Impact on Application Performance</a:t>
            </a:r>
          </a:p>
        </p:txBody>
      </p:sp>
    </p:spTree>
    <p:extLst>
      <p:ext uri="{BB962C8B-B14F-4D97-AF65-F5344CB8AC3E}">
        <p14:creationId xmlns:p14="http://schemas.microsoft.com/office/powerpoint/2010/main" val="310269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Job Scheduling and VM Reuse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Tradeoff faced by jobs: either continue running on an “old” VM or run on a newly launched VM.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New VMs have high initial preemption rate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Reusing a VM: preemption probability depends on age of VM and job length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72C9-0F1B-4C48-AAC7-E155EBFD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41" y="4347181"/>
            <a:ext cx="5342514" cy="1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Checkpointing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38683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Classic Young-Daly approach:                        , where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is checkpoint write time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Non-uniform preemption rates -&gt; rates not ideal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Our approach: Use Dynamic Programming to compute the “optimal” checkpointing schedule for a job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/>
              <p:nvPr/>
            </p:nvSpPr>
            <p:spPr>
              <a:xfrm>
                <a:off x="4606175" y="1467789"/>
                <a:ext cx="2276766" cy="406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𝑀𝑇𝑇𝐹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</m:ra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175" y="1467789"/>
                <a:ext cx="2276766" cy="406137"/>
              </a:xfrm>
              <a:prstGeom prst="rect">
                <a:avLst/>
              </a:prstGeom>
              <a:blipFill>
                <a:blip r:embed="rId3"/>
                <a:stretch>
                  <a:fillRect l="-268" t="-15152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SciSpot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A Batch Computing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Implemented a system for running scientific computing applications on Preemptible VMs</a:t>
            </a: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One more sentence here…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3FDBF30-D675-4DF7-B5F5-577872E03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67" y="2539137"/>
            <a:ext cx="4596861" cy="360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7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Simulation workloads: 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LULESH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Nanoconfinement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Shapes</a:t>
            </a:r>
          </a:p>
        </p:txBody>
      </p:sp>
    </p:spTree>
    <p:extLst>
      <p:ext uri="{BB962C8B-B14F-4D97-AF65-F5344CB8AC3E}">
        <p14:creationId xmlns:p14="http://schemas.microsoft.com/office/powerpoint/2010/main" val="304848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Job failure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693521"/>
            <a:ext cx="12191999" cy="128110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VM reuse policy does not launch jobs near the end of the VM’s lifetime.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Job failure probability is reduced by up to 3x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C31C44D-04C3-424C-9027-F085FDAB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10" y="1260648"/>
            <a:ext cx="5568178" cy="34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Transient Cloud VMs : Opportunities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86807"/>
            <a:ext cx="12191999" cy="512181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Low-cost VMs that can be preempted unilaterally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Amazon EC2 spot instances, Google Preemptible VMs, Azure delay sensitive</a:t>
            </a:r>
          </a:p>
        </p:txBody>
      </p:sp>
    </p:spTree>
    <p:extLst>
      <p:ext uri="{BB962C8B-B14F-4D97-AF65-F5344CB8AC3E}">
        <p14:creationId xmlns:p14="http://schemas.microsoft.com/office/powerpoint/2010/main" val="260381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Checkpointing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4352114"/>
            <a:ext cx="12191999" cy="18504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Checkpointing overhead is lower with our policy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Young-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daly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with initial high failure rate: higher frequency and overhead</a:t>
            </a:r>
          </a:p>
          <a:p>
            <a:pPr>
              <a:lnSpc>
                <a:spcPct val="100000"/>
              </a:lnSpc>
              <a:spcBef>
                <a:spcPts val="20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Better than YD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EBEF0C-1E55-495E-B93F-4F02A5D75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91" y="1137112"/>
            <a:ext cx="3927417" cy="32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1664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SciSpot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eval?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293899"/>
            <a:ext cx="12191999" cy="1325563"/>
          </a:xfrm>
        </p:spPr>
        <p:txBody>
          <a:bodyPr>
            <a:noAutofit/>
          </a:bodyPr>
          <a:lstStyle/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Costs are low</a:t>
            </a: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Early preemptions plus low means overhead is low</a:t>
            </a:r>
          </a:p>
          <a:p>
            <a:pPr>
              <a:spcBef>
                <a:spcPts val="1500"/>
              </a:spcBef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B96C70-A752-42A2-ABA8-2102D991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570" y="2398718"/>
            <a:ext cx="4472859" cy="367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Spot price modeling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Systems using google preemptible VMs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Failure modeling</a:t>
            </a:r>
          </a:p>
        </p:txBody>
      </p:sp>
    </p:spTree>
    <p:extLst>
      <p:ext uri="{BB962C8B-B14F-4D97-AF65-F5344CB8AC3E}">
        <p14:creationId xmlns:p14="http://schemas.microsoft.com/office/powerpoint/2010/main" val="15018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if preemption characteristics change?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paper studies the fundamental characteristics of temporally constrained preemptions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Current model fairly robust as long as general bathtub shape is maintained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 drift can be detected when model specifics change</a:t>
            </a:r>
          </a:p>
          <a:p>
            <a:pPr marL="457200" lvl="1" indent="0">
              <a:lnSpc>
                <a:spcPct val="100000"/>
              </a:lnSpc>
              <a:spcBef>
                <a:spcPts val="100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Simpler models for constrained preemptions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Phase-wise model: Fit separate models to the 2/3 different segments</a:t>
            </a:r>
          </a:p>
        </p:txBody>
      </p:sp>
    </p:spTree>
    <p:extLst>
      <p:ext uri="{BB962C8B-B14F-4D97-AF65-F5344CB8AC3E}">
        <p14:creationId xmlns:p14="http://schemas.microsoft.com/office/powerpoint/2010/main" val="164354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Preemptible VMs: 24 hour lifetime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Temporally constrained preemptions: new type of transient resource availability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Empirical study of &gt;1000 preemptions shows bathtub, and not uniform preemptions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develop a multiple failure rate model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Scheduling and checkpointing policies improve job running times by _X.</a:t>
            </a:r>
          </a:p>
        </p:txBody>
      </p:sp>
    </p:spTree>
    <p:extLst>
      <p:ext uri="{BB962C8B-B14F-4D97-AF65-F5344CB8AC3E}">
        <p14:creationId xmlns:p14="http://schemas.microsoft.com/office/powerpoint/2010/main" val="299399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996738"/>
            <a:ext cx="12191999" cy="86452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497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How frequently preemptions occur?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Useful for fault-tolerance policies such as periodic checkpointing.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Huge amount of analysis for EC2</a:t>
            </a:r>
          </a:p>
        </p:txBody>
      </p:sp>
    </p:spTree>
    <p:extLst>
      <p:ext uri="{BB962C8B-B14F-4D97-AF65-F5344CB8AC3E}">
        <p14:creationId xmlns:p14="http://schemas.microsoft.com/office/powerpoint/2010/main" val="14319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about other transient servers?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models are different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This paper: focus on temporally constrained preemptions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Google preemptible: 24 hour max lifetime</a:t>
            </a:r>
          </a:p>
        </p:txBody>
      </p:sp>
    </p:spTree>
    <p:extLst>
      <p:ext uri="{BB962C8B-B14F-4D97-AF65-F5344CB8AC3E}">
        <p14:creationId xmlns:p14="http://schemas.microsoft.com/office/powerpoint/2010/main" val="422674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 principled policies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type of preemption model that is not governed by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May not be memoryless due to temporal constraint</a:t>
            </a:r>
          </a:p>
        </p:txBody>
      </p:sp>
    </p:spTree>
    <p:extLst>
      <p:ext uri="{BB962C8B-B14F-4D97-AF65-F5344CB8AC3E}">
        <p14:creationId xmlns:p14="http://schemas.microsoft.com/office/powerpoint/2010/main" val="7890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Challenge: How to mitigate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Two main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Fault-tolerance (e.g., checkpointing, migration)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Careful selection of VM type (size, location, etc.)</a:t>
            </a: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Require a sound understanding of preemption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Frequency of preemption -&gt; MTTF -&gt; optimal checkpointing frequency</a:t>
            </a:r>
          </a:p>
        </p:txBody>
      </p:sp>
    </p:spTree>
    <p:extLst>
      <p:ext uri="{BB962C8B-B14F-4D97-AF65-F5344CB8AC3E}">
        <p14:creationId xmlns:p14="http://schemas.microsoft.com/office/powerpoint/2010/main" val="308369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Preemption Modeling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530850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EC2 spot instances extensively analyzed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Historically, price-based preemption allowed easy modeling of preemptions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about /other/ types of transient VMs?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This paper: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Flat price -&gt; price-based approaches not applicable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Distinguishing feature: Maximum lifetime of 24 hours.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Temporally constrained</a:t>
            </a:r>
          </a:p>
        </p:txBody>
      </p:sp>
    </p:spTree>
    <p:extLst>
      <p:ext uri="{BB962C8B-B14F-4D97-AF65-F5344CB8AC3E}">
        <p14:creationId xmlns:p14="http://schemas.microsoft.com/office/powerpoint/2010/main" val="361160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34789-515F-42C1-950D-49FBDD1A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 GCP VMs have different preemption characteristics?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If so, what is the impact on applications?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Can we develop a model for temporally constrained preemptions?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Policies for checkpointing and scheduling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404333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28F9-4924-4A74-A118-D22B7A64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Motivation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Empirical Analysis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Reliability Model for Temporal preemptions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Model based policies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SciSpot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framework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Experimental Evaluation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Related Work</a:t>
            </a:r>
          </a:p>
        </p:txBody>
      </p:sp>
    </p:spTree>
    <p:extLst>
      <p:ext uri="{BB962C8B-B14F-4D97-AF65-F5344CB8AC3E}">
        <p14:creationId xmlns:p14="http://schemas.microsoft.com/office/powerpoint/2010/main" val="37806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Empirical analysis of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8DA8-D016-4C8F-8A2D-981AE4FE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Flat pricing -&gt; Empirical approach required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Collected 1000 preemption data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Regions, types, time of day etc.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Measure time to preemption</a:t>
            </a:r>
          </a:p>
        </p:txBody>
      </p:sp>
    </p:spTree>
    <p:extLst>
      <p:ext uri="{BB962C8B-B14F-4D97-AF65-F5344CB8AC3E}">
        <p14:creationId xmlns:p14="http://schemas.microsoft.com/office/powerpoint/2010/main" val="361660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Observation 1: Preemptions are Bathtub shaped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1835-7CA0-4C60-8BB6-CD938512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418135"/>
            <a:ext cx="12191999" cy="63725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rates are non-uniform and have three distinct phases: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3512A4-7849-46D9-B9D7-D8318C12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47" y="1255578"/>
            <a:ext cx="4207180" cy="2945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01DB5-0305-4427-9793-9CC76AFE51F4}"/>
              </a:ext>
            </a:extLst>
          </p:cNvPr>
          <p:cNvSpPr txBox="1"/>
          <p:nvPr/>
        </p:nvSpPr>
        <p:spPr>
          <a:xfrm>
            <a:off x="4436667" y="2770996"/>
            <a:ext cx="788623" cy="147732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5907C-66C5-4903-8E0E-59A3A2086A14}"/>
              </a:ext>
            </a:extLst>
          </p:cNvPr>
          <p:cNvSpPr txBox="1"/>
          <p:nvPr/>
        </p:nvSpPr>
        <p:spPr>
          <a:xfrm>
            <a:off x="5303424" y="2380296"/>
            <a:ext cx="2611504" cy="6463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C5173-0AF0-438C-9866-A2C3D250F6F9}"/>
              </a:ext>
            </a:extLst>
          </p:cNvPr>
          <p:cNvSpPr txBox="1"/>
          <p:nvPr/>
        </p:nvSpPr>
        <p:spPr>
          <a:xfrm>
            <a:off x="8009688" y="995302"/>
            <a:ext cx="480374" cy="2031325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E6DF7-2D7A-454B-9B7B-6A68DBBEFEF2}"/>
              </a:ext>
            </a:extLst>
          </p:cNvPr>
          <p:cNvSpPr/>
          <p:nvPr/>
        </p:nvSpPr>
        <p:spPr>
          <a:xfrm>
            <a:off x="0" y="4904817"/>
            <a:ext cx="7707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1. Initially [0-4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]: High rate of preemptions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A99FBD-5643-4655-9F9F-E5A8A5BE7614}"/>
              </a:ext>
            </a:extLst>
          </p:cNvPr>
          <p:cNvSpPr/>
          <p:nvPr/>
        </p:nvSpPr>
        <p:spPr>
          <a:xfrm>
            <a:off x="0" y="527292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2. Middle period: Low preemption rate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DC3D9-1C05-47A5-85F7-BC387E95772A}"/>
              </a:ext>
            </a:extLst>
          </p:cNvPr>
          <p:cNvSpPr/>
          <p:nvPr/>
        </p:nvSpPr>
        <p:spPr>
          <a:xfrm>
            <a:off x="0" y="564103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 Near deadline: High rate</a:t>
            </a:r>
          </a:p>
        </p:txBody>
      </p:sp>
    </p:spTree>
    <p:extLst>
      <p:ext uri="{BB962C8B-B14F-4D97-AF65-F5344CB8AC3E}">
        <p14:creationId xmlns:p14="http://schemas.microsoft.com/office/powerpoint/2010/main" val="101691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6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Observation 2: Holds across different types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771504"/>
            <a:ext cx="12191999" cy="1659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Preemption characteristics depend on type of VM, time of day, and region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General bathtub shape with the different failure rates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29C95-2E0A-4265-BE77-25E0FCFBB85C}"/>
              </a:ext>
            </a:extLst>
          </p:cNvPr>
          <p:cNvGrpSpPr/>
          <p:nvPr/>
        </p:nvGrpSpPr>
        <p:grpSpPr>
          <a:xfrm>
            <a:off x="1432327" y="1429731"/>
            <a:ext cx="9327342" cy="3139440"/>
            <a:chOff x="207726" y="1036736"/>
            <a:chExt cx="9327342" cy="3139440"/>
          </a:xfrm>
        </p:grpSpPr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B8DF9787-D7EC-4ED3-ACED-7CD4B8ED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26" y="1056548"/>
              <a:ext cx="4553712" cy="3099816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3D4B95B1-D311-4FA5-9E13-AFA92A87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4" y="1036736"/>
              <a:ext cx="4565904" cy="313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58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1015</Words>
  <Application>Microsoft Office PowerPoint</Application>
  <PresentationFormat>Widescreen</PresentationFormat>
  <Paragraphs>213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Modeling The Temporally Constrained Preemptions of Transient</vt:lpstr>
      <vt:lpstr>Transient Cloud VMs : Opportunities and Challenges</vt:lpstr>
      <vt:lpstr>Challenge: How to mitigate preemptions</vt:lpstr>
      <vt:lpstr>Preemption Modeling State of the Art</vt:lpstr>
      <vt:lpstr>Research Questions</vt:lpstr>
      <vt:lpstr>Outline</vt:lpstr>
      <vt:lpstr>Empirical analysis of preemptions</vt:lpstr>
      <vt:lpstr>Observation 1: Preemptions are Bathtub shaped</vt:lpstr>
      <vt:lpstr>Observation 2: Holds across different types and times</vt:lpstr>
      <vt:lpstr>Constrained Preemptions are Not Memoryless</vt:lpstr>
      <vt:lpstr>Constrained Preemptions are Difficult to model with existing failure distributions</vt:lpstr>
      <vt:lpstr>Our Model For Temporally constrained preemptions</vt:lpstr>
      <vt:lpstr>Model Characteristics</vt:lpstr>
      <vt:lpstr>Impact on Application Performance</vt:lpstr>
      <vt:lpstr>Job Scheduling and VM Reuse Policy</vt:lpstr>
      <vt:lpstr>Checkpointing Policy</vt:lpstr>
      <vt:lpstr>SciSpot: A Batch Computing Service</vt:lpstr>
      <vt:lpstr>Evaluation setup</vt:lpstr>
      <vt:lpstr>Job failure reduction</vt:lpstr>
      <vt:lpstr>Checkpointing overhead</vt:lpstr>
      <vt:lpstr>SciSpot eval?</vt:lpstr>
      <vt:lpstr>Related Work</vt:lpstr>
      <vt:lpstr>Future Directions</vt:lpstr>
      <vt:lpstr>Conclusion</vt:lpstr>
      <vt:lpstr>PowerPoint Presentation</vt:lpstr>
      <vt:lpstr>Scratch</vt:lpstr>
      <vt:lpstr>What about other transient servers?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Jadhao</dc:creator>
  <cp:lastModifiedBy>Kadupitiya Kadupitige</cp:lastModifiedBy>
  <cp:revision>173</cp:revision>
  <dcterms:created xsi:type="dcterms:W3CDTF">2020-01-27T16:04:00Z</dcterms:created>
  <dcterms:modified xsi:type="dcterms:W3CDTF">2020-05-23T01:02:27Z</dcterms:modified>
</cp:coreProperties>
</file>